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sldIdLst>
    <p:sldId id="256" r:id="rId5"/>
    <p:sldId id="266" r:id="rId6"/>
    <p:sldId id="276" r:id="rId7"/>
    <p:sldId id="277" r:id="rId8"/>
    <p:sldId id="274" r:id="rId9"/>
    <p:sldId id="260" r:id="rId10"/>
    <p:sldId id="258" r:id="rId11"/>
    <p:sldId id="262" r:id="rId12"/>
    <p:sldId id="257" r:id="rId13"/>
    <p:sldId id="263" r:id="rId14"/>
    <p:sldId id="265" r:id="rId15"/>
    <p:sldId id="264" r:id="rId16"/>
    <p:sldId id="259" r:id="rId17"/>
    <p:sldId id="273" r:id="rId18"/>
    <p:sldId id="261" r:id="rId19"/>
    <p:sldId id="267" r:id="rId20"/>
    <p:sldId id="268" r:id="rId21"/>
    <p:sldId id="270" r:id="rId22"/>
    <p:sldId id="269" r:id="rId23"/>
    <p:sldId id="271" r:id="rId24"/>
    <p:sldId id="272" r:id="rId25"/>
    <p:sldId id="275" r:id="rId26"/>
    <p:sldId id="278" r:id="rId27"/>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683A95-A7EE-9051-41BC-1C6DC16E41BB}" v="722" dt="2025-11-17T11:39:56.420"/>
    <p1510:client id="{EE337260-2B2D-8E0B-883E-230D3EF26647}" v="129" dt="2025-11-17T11:47:53.768"/>
    <p1510:client id="{FD0B09C4-E45E-4F5D-9665-C14F9BFAB649}" v="3611" dt="2025-11-17T11:53:24.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11/17/2025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47426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11/17/2025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1076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11/17/2025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59126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11/17/2025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49423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11/17/2025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18576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11/17/2025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95663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11/17/2025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8039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11/17/2025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49787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11/17/2025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3210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11/17/2025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3881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11/17/2025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36981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11/17/2025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74076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65" r:id="rId6"/>
    <p:sldLayoutId id="2147483761" r:id="rId7"/>
    <p:sldLayoutId id="2147483762" r:id="rId8"/>
    <p:sldLayoutId id="2147483763" r:id="rId9"/>
    <p:sldLayoutId id="2147483764" r:id="rId10"/>
    <p:sldLayoutId id="2147483766"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fonts.google.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hyperlink" Target="https://colorhunt.co/" TargetMode="Externa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hype4.academy/tools/glassmorphism-generator" TargetMode="External"/><Relationship Id="rId2" Type="http://schemas.openxmlformats.org/officeDocument/2006/relationships/hyperlink" Target="https://fi.pinterest.com/pin/351912466863679/"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17" name="Picture 3">
            <a:extLst>
              <a:ext uri="{FF2B5EF4-FFF2-40B4-BE49-F238E27FC236}">
                <a16:creationId xmlns:a16="http://schemas.microsoft.com/office/drawing/2014/main" id="{74C32520-8E98-088A-F69A-41BA3BD9334B}"/>
              </a:ext>
            </a:extLst>
          </p:cNvPr>
          <p:cNvPicPr>
            <a:picLocks noChangeAspect="1"/>
          </p:cNvPicPr>
          <p:nvPr/>
        </p:nvPicPr>
        <p:blipFill>
          <a:blip r:embed="rId2"/>
          <a:srcRect r="11920" b="9092"/>
          <a:stretch>
            <a:fillRect/>
          </a:stretch>
        </p:blipFill>
        <p:spPr>
          <a:xfrm>
            <a:off x="20" y="10"/>
            <a:ext cx="12191979" cy="6857990"/>
          </a:xfrm>
          <a:prstGeom prst="rect">
            <a:avLst/>
          </a:prstGeom>
        </p:spPr>
      </p:pic>
      <p:sp>
        <p:nvSpPr>
          <p:cNvPr id="39" name="Rectangle 34">
            <a:extLst>
              <a:ext uri="{FF2B5EF4-FFF2-40B4-BE49-F238E27FC236}">
                <a16:creationId xmlns:a16="http://schemas.microsoft.com/office/drawing/2014/main" id="{D21F66AB-6D67-4C86-A415-0B6E4EEC5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3811" y="423809"/>
            <a:ext cx="6858002" cy="6010383"/>
          </a:xfrm>
          <a:prstGeom prst="rect">
            <a:avLst/>
          </a:prstGeom>
          <a:gradFill>
            <a:gsLst>
              <a:gs pos="0">
                <a:schemeClr val="bg1">
                  <a:alpha val="0"/>
                </a:schemeClr>
              </a:gs>
              <a:gs pos="46000">
                <a:schemeClr val="bg1">
                  <a:alpha val="31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Otsikko 1">
            <a:extLst>
              <a:ext uri="{FF2B5EF4-FFF2-40B4-BE49-F238E27FC236}">
                <a16:creationId xmlns:a16="http://schemas.microsoft.com/office/drawing/2014/main" id="{85047D56-7F81-847D-FDD5-1BD65E6DD4E7}"/>
              </a:ext>
            </a:extLst>
          </p:cNvPr>
          <p:cNvSpPr>
            <a:spLocks noGrp="1"/>
          </p:cNvSpPr>
          <p:nvPr>
            <p:ph type="ctrTitle"/>
          </p:nvPr>
        </p:nvSpPr>
        <p:spPr>
          <a:xfrm>
            <a:off x="313786" y="908651"/>
            <a:ext cx="5230366" cy="4005454"/>
          </a:xfrm>
        </p:spPr>
        <p:txBody>
          <a:bodyPr anchor="t">
            <a:normAutofit/>
          </a:bodyPr>
          <a:lstStyle/>
          <a:p>
            <a:pPr>
              <a:lnSpc>
                <a:spcPct val="90000"/>
              </a:lnSpc>
            </a:pPr>
            <a:r>
              <a:rPr lang="fi-FI" sz="5300"/>
              <a:t>Suunnittelu verkkokauppa</a:t>
            </a:r>
          </a:p>
        </p:txBody>
      </p:sp>
      <p:sp>
        <p:nvSpPr>
          <p:cNvPr id="3" name="Alaotsikko 2">
            <a:extLst>
              <a:ext uri="{FF2B5EF4-FFF2-40B4-BE49-F238E27FC236}">
                <a16:creationId xmlns:a16="http://schemas.microsoft.com/office/drawing/2014/main" id="{1380F38D-1386-4413-795D-67156050C70C}"/>
              </a:ext>
            </a:extLst>
          </p:cNvPr>
          <p:cNvSpPr>
            <a:spLocks noGrp="1"/>
          </p:cNvSpPr>
          <p:nvPr>
            <p:ph type="subTitle" idx="1"/>
          </p:nvPr>
        </p:nvSpPr>
        <p:spPr>
          <a:xfrm>
            <a:off x="313787" y="5050632"/>
            <a:ext cx="3793200" cy="1129888"/>
          </a:xfrm>
        </p:spPr>
        <p:txBody>
          <a:bodyPr anchor="b">
            <a:normAutofit/>
          </a:bodyPr>
          <a:lstStyle/>
          <a:p>
            <a:r>
              <a:rPr lang="fi-FI" sz="2200"/>
              <a:t>Erik ja Jaakko</a:t>
            </a:r>
          </a:p>
        </p:txBody>
      </p:sp>
      <p:cxnSp>
        <p:nvCxnSpPr>
          <p:cNvPr id="37" name="Straight Connector 36">
            <a:extLst>
              <a:ext uri="{FF2B5EF4-FFF2-40B4-BE49-F238E27FC236}">
                <a16:creationId xmlns:a16="http://schemas.microsoft.com/office/drawing/2014/main" id="{0B66F5E1-B07D-4718-F4B4-5FCE4B7E8F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900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4729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uva, joka sisältää kohteen maa, piha-, hiekka&#10;&#10;Kuvaus luotu automaattisesti">
            <a:extLst>
              <a:ext uri="{FF2B5EF4-FFF2-40B4-BE49-F238E27FC236}">
                <a16:creationId xmlns:a16="http://schemas.microsoft.com/office/drawing/2014/main" id="{214B1265-93F8-FEAB-3CC1-952AA272A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2152" b="7535"/>
          <a:stretch>
            <a:fillRect/>
          </a:stretch>
        </p:blipFill>
        <p:spPr bwMode="auto">
          <a:xfrm>
            <a:off x="21" y="11"/>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6" name="Suorakulmio: Pyöristetyt kulmat 5">
            <a:extLst>
              <a:ext uri="{FF2B5EF4-FFF2-40B4-BE49-F238E27FC236}">
                <a16:creationId xmlns:a16="http://schemas.microsoft.com/office/drawing/2014/main" id="{6DD46FAA-CC02-2959-82C8-5A3824553CA3}"/>
              </a:ext>
            </a:extLst>
          </p:cNvPr>
          <p:cNvSpPr/>
          <p:nvPr/>
        </p:nvSpPr>
        <p:spPr>
          <a:xfrm>
            <a:off x="1118260" y="444200"/>
            <a:ext cx="10260280" cy="6274399"/>
          </a:xfrm>
          <a:prstGeom prst="roundRect">
            <a:avLst>
              <a:gd name="adj" fmla="val 7582"/>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5" name="Suorakulmio: Pyöristetyt kulmat 4">
            <a:extLst>
              <a:ext uri="{FF2B5EF4-FFF2-40B4-BE49-F238E27FC236}">
                <a16:creationId xmlns:a16="http://schemas.microsoft.com/office/drawing/2014/main" id="{C5A7E9C3-2FC9-C615-6210-B1267ECE1B0A}"/>
              </a:ext>
            </a:extLst>
          </p:cNvPr>
          <p:cNvSpPr/>
          <p:nvPr/>
        </p:nvSpPr>
        <p:spPr>
          <a:xfrm>
            <a:off x="1118260" y="444200"/>
            <a:ext cx="10260280" cy="6274399"/>
          </a:xfrm>
          <a:prstGeom prst="roundRect">
            <a:avLst>
              <a:gd name="adj" fmla="val 7582"/>
            </a:avLst>
          </a:prstGeom>
          <a:blipFill>
            <a:blip r:embed="rId3"/>
            <a:stretch>
              <a:fillRect/>
            </a:stretch>
          </a:blipFill>
          <a:ln w="12700" cap="flat" cmpd="sng" algn="ctr">
            <a:noFill/>
            <a:prstDash val="solid"/>
            <a:miter lim="800000"/>
          </a:ln>
          <a:effectLst>
            <a:outerShdw blurRad="152400" dist="165100" dir="3120000">
              <a:srgbClr val="000000">
                <a:alpha val="9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Suorakulmio 1">
            <a:extLst>
              <a:ext uri="{FF2B5EF4-FFF2-40B4-BE49-F238E27FC236}">
                <a16:creationId xmlns:a16="http://schemas.microsoft.com/office/drawing/2014/main" id="{55E8391F-5C0F-CECE-37A8-E748CF2206E1}"/>
              </a:ext>
            </a:extLst>
          </p:cNvPr>
          <p:cNvSpPr/>
          <p:nvPr/>
        </p:nvSpPr>
        <p:spPr>
          <a:xfrm>
            <a:off x="1119352" y="449317"/>
            <a:ext cx="3463158" cy="90126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i-FI"/>
              <a:t>Yritys</a:t>
            </a:r>
          </a:p>
        </p:txBody>
      </p:sp>
      <p:sp>
        <p:nvSpPr>
          <p:cNvPr id="3" name="Suorakulmio 2">
            <a:extLst>
              <a:ext uri="{FF2B5EF4-FFF2-40B4-BE49-F238E27FC236}">
                <a16:creationId xmlns:a16="http://schemas.microsoft.com/office/drawing/2014/main" id="{79CEA475-35BF-2ED3-B247-B6A01D2E3F86}"/>
              </a:ext>
            </a:extLst>
          </p:cNvPr>
          <p:cNvSpPr/>
          <p:nvPr/>
        </p:nvSpPr>
        <p:spPr>
          <a:xfrm>
            <a:off x="4587767" y="449318"/>
            <a:ext cx="4409087" cy="90126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i-FI"/>
              <a:t>Verkkokauppa (linkki)</a:t>
            </a:r>
          </a:p>
        </p:txBody>
      </p:sp>
      <p:sp>
        <p:nvSpPr>
          <p:cNvPr id="4" name="Tekstiruutu 3">
            <a:extLst>
              <a:ext uri="{FF2B5EF4-FFF2-40B4-BE49-F238E27FC236}">
                <a16:creationId xmlns:a16="http://schemas.microsoft.com/office/drawing/2014/main" id="{CAD1B062-D9CE-2658-AD90-5DA79343AEBE}"/>
              </a:ext>
            </a:extLst>
          </p:cNvPr>
          <p:cNvSpPr txBox="1"/>
          <p:nvPr/>
        </p:nvSpPr>
        <p:spPr>
          <a:xfrm>
            <a:off x="1484816" y="1617809"/>
            <a:ext cx="5182105" cy="280076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4400">
                <a:solidFill>
                  <a:schemeClr val="bg1"/>
                </a:solidFill>
              </a:rPr>
              <a:t>Tuoretta lähiruokaa suoraan kotiovellesi! (tämä on keskeneräinen)</a:t>
            </a:r>
          </a:p>
        </p:txBody>
      </p:sp>
      <p:sp>
        <p:nvSpPr>
          <p:cNvPr id="7" name="Suorakulmio 6">
            <a:extLst>
              <a:ext uri="{FF2B5EF4-FFF2-40B4-BE49-F238E27FC236}">
                <a16:creationId xmlns:a16="http://schemas.microsoft.com/office/drawing/2014/main" id="{E96C3010-289B-FA16-6C29-16819229343D}"/>
              </a:ext>
            </a:extLst>
          </p:cNvPr>
          <p:cNvSpPr/>
          <p:nvPr/>
        </p:nvSpPr>
        <p:spPr>
          <a:xfrm>
            <a:off x="8875454" y="445849"/>
            <a:ext cx="2477811" cy="90126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i-FI"/>
              <a:t>Kirjaudu sisään</a:t>
            </a:r>
          </a:p>
        </p:txBody>
      </p:sp>
    </p:spTree>
    <p:extLst>
      <p:ext uri="{BB962C8B-B14F-4D97-AF65-F5344CB8AC3E}">
        <p14:creationId xmlns:p14="http://schemas.microsoft.com/office/powerpoint/2010/main" val="317555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DC55863-23CA-137F-F04E-1DA857BBC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1" y="-243840"/>
            <a:ext cx="12147578" cy="7345680"/>
          </a:xfrm>
          <a:prstGeom prst="rect">
            <a:avLst/>
          </a:prstGeom>
          <a:noFill/>
          <a:extLst>
            <a:ext uri="{909E8E84-426E-40DD-AFC4-6F175D3DCCD1}">
              <a14:hiddenFill xmlns:a14="http://schemas.microsoft.com/office/drawing/2010/main">
                <a:solidFill>
                  <a:srgbClr val="FFFFFF"/>
                </a:solidFill>
              </a14:hiddenFill>
            </a:ext>
          </a:extLst>
        </p:spPr>
      </p:pic>
      <p:sp>
        <p:nvSpPr>
          <p:cNvPr id="5" name="Suorakulmio: Pyöristetyt kulmat 4">
            <a:extLst>
              <a:ext uri="{FF2B5EF4-FFF2-40B4-BE49-F238E27FC236}">
                <a16:creationId xmlns:a16="http://schemas.microsoft.com/office/drawing/2014/main" id="{C5A7E9C3-2FC9-C615-6210-B1267ECE1B0A}"/>
              </a:ext>
            </a:extLst>
          </p:cNvPr>
          <p:cNvSpPr/>
          <p:nvPr/>
        </p:nvSpPr>
        <p:spPr>
          <a:xfrm>
            <a:off x="1072540" y="457198"/>
            <a:ext cx="10260280" cy="6274399"/>
          </a:xfrm>
          <a:prstGeom prst="roundRect">
            <a:avLst>
              <a:gd name="adj" fmla="val 7582"/>
            </a:avLst>
          </a:prstGeom>
          <a:blipFill>
            <a:blip r:embed="rId3"/>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773408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73D6D17-05D6-FD4B-203E-5E96C0CAA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6" y="-777240"/>
            <a:ext cx="12251072" cy="8168640"/>
          </a:xfrm>
          <a:prstGeom prst="rect">
            <a:avLst/>
          </a:prstGeom>
          <a:noFill/>
          <a:extLst>
            <a:ext uri="{909E8E84-426E-40DD-AFC4-6F175D3DCCD1}">
              <a14:hiddenFill xmlns:a14="http://schemas.microsoft.com/office/drawing/2010/main">
                <a:solidFill>
                  <a:srgbClr val="FFFFFF"/>
                </a:solidFill>
              </a14:hiddenFill>
            </a:ext>
          </a:extLst>
        </p:spPr>
      </p:pic>
      <p:sp>
        <p:nvSpPr>
          <p:cNvPr id="5" name="Suorakulmio: Pyöristetyt kulmat 4">
            <a:extLst>
              <a:ext uri="{FF2B5EF4-FFF2-40B4-BE49-F238E27FC236}">
                <a16:creationId xmlns:a16="http://schemas.microsoft.com/office/drawing/2014/main" id="{C5A7E9C3-2FC9-C615-6210-B1267ECE1B0A}"/>
              </a:ext>
            </a:extLst>
          </p:cNvPr>
          <p:cNvSpPr/>
          <p:nvPr/>
        </p:nvSpPr>
        <p:spPr>
          <a:xfrm>
            <a:off x="965860" y="398480"/>
            <a:ext cx="10260280" cy="6274399"/>
          </a:xfrm>
          <a:prstGeom prst="roundRect">
            <a:avLst>
              <a:gd name="adj" fmla="val 7582"/>
            </a:avLst>
          </a:prstGeom>
          <a:blipFill>
            <a:blip r:embed="rId3"/>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391029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94F2C3D-A09F-E1F2-2C78-2C339284C296}"/>
              </a:ext>
            </a:extLst>
          </p:cNvPr>
          <p:cNvSpPr>
            <a:spLocks noGrp="1"/>
          </p:cNvSpPr>
          <p:nvPr>
            <p:ph type="title"/>
          </p:nvPr>
        </p:nvSpPr>
        <p:spPr/>
        <p:txBody>
          <a:bodyPr/>
          <a:lstStyle/>
          <a:p>
            <a:r>
              <a:rPr lang="fi-FI"/>
              <a:t>Verkkokauppa</a:t>
            </a:r>
          </a:p>
        </p:txBody>
      </p:sp>
      <p:sp>
        <p:nvSpPr>
          <p:cNvPr id="3" name="Sisällön paikkamerkki 2">
            <a:extLst>
              <a:ext uri="{FF2B5EF4-FFF2-40B4-BE49-F238E27FC236}">
                <a16:creationId xmlns:a16="http://schemas.microsoft.com/office/drawing/2014/main" id="{6178048B-E185-57BC-C74A-980B0C844B50}"/>
              </a:ext>
            </a:extLst>
          </p:cNvPr>
          <p:cNvSpPr>
            <a:spLocks noGrp="1"/>
          </p:cNvSpPr>
          <p:nvPr>
            <p:ph idx="1"/>
          </p:nvPr>
        </p:nvSpPr>
        <p:spPr/>
        <p:txBody>
          <a:bodyPr vert="horz" lIns="91440" tIns="45720" rIns="91440" bIns="45720" rtlCol="0" anchor="t">
            <a:normAutofit/>
          </a:bodyPr>
          <a:lstStyle/>
          <a:p>
            <a:r>
              <a:rPr lang="fi-FI"/>
              <a:t>Tuotteet</a:t>
            </a:r>
          </a:p>
          <a:p>
            <a:r>
              <a:rPr lang="fi-FI"/>
              <a:t>Suodatus</a:t>
            </a:r>
          </a:p>
          <a:p>
            <a:r>
              <a:rPr lang="fi-FI" err="1"/>
              <a:t>Responsiivisuus</a:t>
            </a:r>
            <a:endParaRPr lang="fi-FI"/>
          </a:p>
          <a:p>
            <a:r>
              <a:rPr lang="fi-FI"/>
              <a:t>Tuote menee ostoskoriin</a:t>
            </a:r>
          </a:p>
          <a:p>
            <a:r>
              <a:rPr lang="fi-FI"/>
              <a:t>Omat tilaukset</a:t>
            </a:r>
          </a:p>
        </p:txBody>
      </p:sp>
    </p:spTree>
    <p:extLst>
      <p:ext uri="{BB962C8B-B14F-4D97-AF65-F5344CB8AC3E}">
        <p14:creationId xmlns:p14="http://schemas.microsoft.com/office/powerpoint/2010/main" val="319106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D44D502-91A4-A925-62F8-306495BAF31D}"/>
              </a:ext>
            </a:extLst>
          </p:cNvPr>
          <p:cNvSpPr>
            <a:spLocks noGrp="1"/>
          </p:cNvSpPr>
          <p:nvPr>
            <p:ph type="title"/>
          </p:nvPr>
        </p:nvSpPr>
        <p:spPr/>
        <p:txBody>
          <a:bodyPr>
            <a:normAutofit fontScale="90000"/>
          </a:bodyPr>
          <a:lstStyle/>
          <a:p>
            <a:r>
              <a:rPr lang="fi-FI"/>
              <a:t>Rekisteröityminen/kirjautuminen/asetukset</a:t>
            </a:r>
          </a:p>
        </p:txBody>
      </p:sp>
      <p:sp>
        <p:nvSpPr>
          <p:cNvPr id="3" name="Sisällön paikkamerkki 2">
            <a:extLst>
              <a:ext uri="{FF2B5EF4-FFF2-40B4-BE49-F238E27FC236}">
                <a16:creationId xmlns:a16="http://schemas.microsoft.com/office/drawing/2014/main" id="{FA07B308-F28F-64E5-7D1D-1216B4DF18F5}"/>
              </a:ext>
            </a:extLst>
          </p:cNvPr>
          <p:cNvSpPr>
            <a:spLocks noGrp="1"/>
          </p:cNvSpPr>
          <p:nvPr>
            <p:ph idx="1"/>
          </p:nvPr>
        </p:nvSpPr>
        <p:spPr/>
        <p:txBody>
          <a:bodyPr>
            <a:normAutofit lnSpcReduction="10000"/>
          </a:bodyPr>
          <a:lstStyle/>
          <a:p>
            <a:r>
              <a:rPr lang="fi-FI"/>
              <a:t>REK</a:t>
            </a:r>
          </a:p>
          <a:p>
            <a:pPr lvl="1"/>
            <a:r>
              <a:rPr lang="fi-FI"/>
              <a:t>Henkilötiedot + osoite tiedot + salasana</a:t>
            </a:r>
          </a:p>
          <a:p>
            <a:pPr lvl="1"/>
            <a:endParaRPr lang="fi-FI"/>
          </a:p>
          <a:p>
            <a:r>
              <a:rPr lang="fi-FI"/>
              <a:t>KIRJ</a:t>
            </a:r>
          </a:p>
          <a:p>
            <a:pPr lvl="1"/>
            <a:r>
              <a:rPr lang="fi-FI" err="1"/>
              <a:t>Sahkoposti</a:t>
            </a:r>
            <a:r>
              <a:rPr lang="fi-FI"/>
              <a:t> + salasana</a:t>
            </a:r>
          </a:p>
          <a:p>
            <a:r>
              <a:rPr lang="fi-FI"/>
              <a:t>ASETUKSET</a:t>
            </a:r>
          </a:p>
          <a:p>
            <a:pPr lvl="1"/>
            <a:r>
              <a:rPr lang="fi-FI"/>
              <a:t>Pystyy vaihtamaan </a:t>
            </a:r>
          </a:p>
          <a:p>
            <a:pPr lvl="2"/>
            <a:r>
              <a:rPr lang="fi-FI"/>
              <a:t>salasanan</a:t>
            </a:r>
          </a:p>
          <a:p>
            <a:pPr lvl="2"/>
            <a:r>
              <a:rPr lang="fi-FI"/>
              <a:t>Osoite tiedot</a:t>
            </a:r>
          </a:p>
          <a:p>
            <a:pPr lvl="2"/>
            <a:r>
              <a:rPr lang="fi-FI"/>
              <a:t>Muuta?</a:t>
            </a:r>
          </a:p>
          <a:p>
            <a:endParaRPr lang="fi-FI"/>
          </a:p>
        </p:txBody>
      </p:sp>
      <p:sp>
        <p:nvSpPr>
          <p:cNvPr id="4" name="Tekstiruutu 3">
            <a:extLst>
              <a:ext uri="{FF2B5EF4-FFF2-40B4-BE49-F238E27FC236}">
                <a16:creationId xmlns:a16="http://schemas.microsoft.com/office/drawing/2014/main" id="{09030D2D-DA40-6045-07A5-7E3DCAB22784}"/>
              </a:ext>
            </a:extLst>
          </p:cNvPr>
          <p:cNvSpPr txBox="1"/>
          <p:nvPr/>
        </p:nvSpPr>
        <p:spPr>
          <a:xfrm>
            <a:off x="8625840" y="2550160"/>
            <a:ext cx="2987040" cy="1200329"/>
          </a:xfrm>
          <a:prstGeom prst="rect">
            <a:avLst/>
          </a:prstGeom>
          <a:noFill/>
        </p:spPr>
        <p:txBody>
          <a:bodyPr wrap="square" rtlCol="0">
            <a:spAutoFit/>
          </a:bodyPr>
          <a:lstStyle/>
          <a:p>
            <a:r>
              <a:rPr lang="fi-FI"/>
              <a:t>Sivustossa voi olla ilman kirjautumista, mutta tilaamiselle pitää olla kirjautunut</a:t>
            </a:r>
          </a:p>
        </p:txBody>
      </p:sp>
    </p:spTree>
    <p:extLst>
      <p:ext uri="{BB962C8B-B14F-4D97-AF65-F5344CB8AC3E}">
        <p14:creationId xmlns:p14="http://schemas.microsoft.com/office/powerpoint/2010/main" val="358840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DB8E07A-8E52-5B30-A58C-A742508A9F52}"/>
              </a:ext>
            </a:extLst>
          </p:cNvPr>
          <p:cNvSpPr>
            <a:spLocks noGrp="1"/>
          </p:cNvSpPr>
          <p:nvPr>
            <p:ph type="title"/>
          </p:nvPr>
        </p:nvSpPr>
        <p:spPr/>
        <p:txBody>
          <a:bodyPr/>
          <a:lstStyle/>
          <a:p>
            <a:r>
              <a:rPr lang="fi-FI"/>
              <a:t>Ostoskori</a:t>
            </a:r>
          </a:p>
        </p:txBody>
      </p:sp>
      <p:sp>
        <p:nvSpPr>
          <p:cNvPr id="3" name="Sisällön paikkamerkki 2">
            <a:extLst>
              <a:ext uri="{FF2B5EF4-FFF2-40B4-BE49-F238E27FC236}">
                <a16:creationId xmlns:a16="http://schemas.microsoft.com/office/drawing/2014/main" id="{16526E8A-03ED-F6FB-7BEF-150B7AA505AD}"/>
              </a:ext>
            </a:extLst>
          </p:cNvPr>
          <p:cNvSpPr>
            <a:spLocks noGrp="1"/>
          </p:cNvSpPr>
          <p:nvPr>
            <p:ph idx="1"/>
          </p:nvPr>
        </p:nvSpPr>
        <p:spPr/>
        <p:txBody>
          <a:bodyPr vert="horz" lIns="91440" tIns="45720" rIns="91440" bIns="45720" rtlCol="0" anchor="t">
            <a:normAutofit/>
          </a:bodyPr>
          <a:lstStyle/>
          <a:p>
            <a:r>
              <a:rPr lang="fi-FI"/>
              <a:t>Valittujen tuotteiden määrä</a:t>
            </a:r>
          </a:p>
          <a:p>
            <a:r>
              <a:rPr lang="fi-FI"/>
              <a:t>Nimi, sähköpostiosoite, puhelinnumero kentät</a:t>
            </a:r>
          </a:p>
          <a:p>
            <a:r>
              <a:rPr lang="fi-FI"/>
              <a:t>Pystyy tekemään tilauksen</a:t>
            </a:r>
          </a:p>
          <a:p>
            <a:r>
              <a:rPr lang="fi-FI" err="1"/>
              <a:t>Responsiivisuus</a:t>
            </a:r>
            <a:endParaRPr lang="fi-FI"/>
          </a:p>
          <a:p>
            <a:r>
              <a:rPr lang="fi-FI"/>
              <a:t>Jos on tyhjä ostoskori, voi mennä takaisin verkkokauppaan</a:t>
            </a:r>
          </a:p>
          <a:p>
            <a:r>
              <a:rPr lang="fi-FI"/>
              <a:t>&gt;Maksu</a:t>
            </a:r>
          </a:p>
        </p:txBody>
      </p:sp>
    </p:spTree>
    <p:extLst>
      <p:ext uri="{BB962C8B-B14F-4D97-AF65-F5344CB8AC3E}">
        <p14:creationId xmlns:p14="http://schemas.microsoft.com/office/powerpoint/2010/main" val="3890163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376D105-510E-862E-6DE9-E96CEA40F641}"/>
              </a:ext>
            </a:extLst>
          </p:cNvPr>
          <p:cNvSpPr>
            <a:spLocks noGrp="1"/>
          </p:cNvSpPr>
          <p:nvPr>
            <p:ph type="title"/>
          </p:nvPr>
        </p:nvSpPr>
        <p:spPr/>
        <p:txBody>
          <a:bodyPr/>
          <a:lstStyle/>
          <a:p>
            <a:r>
              <a:rPr lang="fi-FI"/>
              <a:t>Maksu</a:t>
            </a:r>
          </a:p>
        </p:txBody>
      </p:sp>
      <p:sp>
        <p:nvSpPr>
          <p:cNvPr id="3" name="Sisällön paikkamerkki 2">
            <a:extLst>
              <a:ext uri="{FF2B5EF4-FFF2-40B4-BE49-F238E27FC236}">
                <a16:creationId xmlns:a16="http://schemas.microsoft.com/office/drawing/2014/main" id="{65901A63-3080-9814-1403-869BE24953E4}"/>
              </a:ext>
            </a:extLst>
          </p:cNvPr>
          <p:cNvSpPr>
            <a:spLocks noGrp="1"/>
          </p:cNvSpPr>
          <p:nvPr>
            <p:ph idx="1"/>
          </p:nvPr>
        </p:nvSpPr>
        <p:spPr/>
        <p:txBody>
          <a:bodyPr/>
          <a:lstStyle/>
          <a:p>
            <a:r>
              <a:rPr lang="fi-FI" err="1"/>
              <a:t>Formi</a:t>
            </a:r>
            <a:r>
              <a:rPr lang="fi-FI"/>
              <a:t> jossa pyydetään maksu tiedot ja sijainti jos itse ei käy hakemassa tilauksen.</a:t>
            </a:r>
          </a:p>
          <a:p>
            <a:r>
              <a:rPr lang="fi-FI"/>
              <a:t>Tallennetaan tietokantaan tilaus.</a:t>
            </a:r>
          </a:p>
          <a:p>
            <a:r>
              <a:rPr lang="fi-FI"/>
              <a:t>Näytetään tilaukset työntekijöiden sivustossa</a:t>
            </a:r>
          </a:p>
        </p:txBody>
      </p:sp>
    </p:spTree>
    <p:extLst>
      <p:ext uri="{BB962C8B-B14F-4D97-AF65-F5344CB8AC3E}">
        <p14:creationId xmlns:p14="http://schemas.microsoft.com/office/powerpoint/2010/main" val="2407198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D4D8625-67E0-5D5F-4ED4-038799006DD3}"/>
              </a:ext>
            </a:extLst>
          </p:cNvPr>
          <p:cNvSpPr>
            <a:spLocks noGrp="1"/>
          </p:cNvSpPr>
          <p:nvPr>
            <p:ph type="title"/>
          </p:nvPr>
        </p:nvSpPr>
        <p:spPr/>
        <p:txBody>
          <a:bodyPr/>
          <a:lstStyle/>
          <a:p>
            <a:r>
              <a:rPr lang="fi-FI"/>
              <a:t>Työntekijät</a:t>
            </a:r>
          </a:p>
        </p:txBody>
      </p:sp>
      <p:sp>
        <p:nvSpPr>
          <p:cNvPr id="3" name="Sisällön paikkamerkki 2">
            <a:extLst>
              <a:ext uri="{FF2B5EF4-FFF2-40B4-BE49-F238E27FC236}">
                <a16:creationId xmlns:a16="http://schemas.microsoft.com/office/drawing/2014/main" id="{A00B93A4-1F2F-7DD4-09AD-B29702804B05}"/>
              </a:ext>
            </a:extLst>
          </p:cNvPr>
          <p:cNvSpPr>
            <a:spLocks noGrp="1"/>
          </p:cNvSpPr>
          <p:nvPr>
            <p:ph idx="1"/>
          </p:nvPr>
        </p:nvSpPr>
        <p:spPr/>
        <p:txBody>
          <a:bodyPr/>
          <a:lstStyle/>
          <a:p>
            <a:r>
              <a:rPr lang="fi-FI" err="1"/>
              <a:t>Admin</a:t>
            </a:r>
            <a:r>
              <a:rPr lang="fi-FI"/>
              <a:t> lisää käyttäjätunnukset joilla päästään sisään sivulle ja jokaisella roolilla on eri sivu</a:t>
            </a:r>
          </a:p>
        </p:txBody>
      </p:sp>
    </p:spTree>
    <p:extLst>
      <p:ext uri="{BB962C8B-B14F-4D97-AF65-F5344CB8AC3E}">
        <p14:creationId xmlns:p14="http://schemas.microsoft.com/office/powerpoint/2010/main" val="3652151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547B938-D8F7-7B24-B300-84C981070983}"/>
              </a:ext>
            </a:extLst>
          </p:cNvPr>
          <p:cNvSpPr>
            <a:spLocks noGrp="1"/>
          </p:cNvSpPr>
          <p:nvPr>
            <p:ph type="title"/>
          </p:nvPr>
        </p:nvSpPr>
        <p:spPr/>
        <p:txBody>
          <a:bodyPr/>
          <a:lstStyle/>
          <a:p>
            <a:r>
              <a:rPr lang="fi-FI"/>
              <a:t>Pakkaajat</a:t>
            </a:r>
          </a:p>
        </p:txBody>
      </p:sp>
      <p:sp>
        <p:nvSpPr>
          <p:cNvPr id="3" name="Sisällön paikkamerkki 2">
            <a:extLst>
              <a:ext uri="{FF2B5EF4-FFF2-40B4-BE49-F238E27FC236}">
                <a16:creationId xmlns:a16="http://schemas.microsoft.com/office/drawing/2014/main" id="{D835D999-A565-D5EA-AC01-0BD7E9AF0D2C}"/>
              </a:ext>
            </a:extLst>
          </p:cNvPr>
          <p:cNvSpPr>
            <a:spLocks noGrp="1"/>
          </p:cNvSpPr>
          <p:nvPr>
            <p:ph idx="1"/>
          </p:nvPr>
        </p:nvSpPr>
        <p:spPr/>
        <p:txBody>
          <a:bodyPr/>
          <a:lstStyle/>
          <a:p>
            <a:r>
              <a:rPr lang="fi-FI"/>
              <a:t>Sivussa näkyy vain tilaukset jotka eivät ole pakkauksen alla</a:t>
            </a:r>
          </a:p>
          <a:p>
            <a:r>
              <a:rPr lang="fi-FI"/>
              <a:t>Kun tilaus on valmis tilaus siirretään valmiiden tilausten paikkaan, jossa heidän tila muuttuu ”Odottaa kuljetusta” tai asiakkaiden haku paikkaan jos he hakevat tilauksen itse ja heidän tila muuttuu ”Odottaa keräämistä” nouto varaston sisällä</a:t>
            </a:r>
          </a:p>
          <a:p>
            <a:endParaRPr lang="fi-FI"/>
          </a:p>
          <a:p>
            <a:pPr marL="0" indent="0">
              <a:buNone/>
            </a:pPr>
            <a:r>
              <a:rPr lang="fi-FI"/>
              <a:t>Tila näkyy tilauksen tekijällä koko ajan!</a:t>
            </a:r>
          </a:p>
          <a:p>
            <a:endParaRPr lang="fi-FI"/>
          </a:p>
        </p:txBody>
      </p:sp>
    </p:spTree>
    <p:extLst>
      <p:ext uri="{BB962C8B-B14F-4D97-AF65-F5344CB8AC3E}">
        <p14:creationId xmlns:p14="http://schemas.microsoft.com/office/powerpoint/2010/main" val="3224446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138BCA0-391B-1AA9-09DD-88C5B9F752F4}"/>
              </a:ext>
            </a:extLst>
          </p:cNvPr>
          <p:cNvSpPr>
            <a:spLocks noGrp="1"/>
          </p:cNvSpPr>
          <p:nvPr>
            <p:ph type="title"/>
          </p:nvPr>
        </p:nvSpPr>
        <p:spPr/>
        <p:txBody>
          <a:bodyPr/>
          <a:lstStyle/>
          <a:p>
            <a:r>
              <a:rPr lang="fi-FI"/>
              <a:t>Kuljettajat</a:t>
            </a:r>
          </a:p>
        </p:txBody>
      </p:sp>
      <p:sp>
        <p:nvSpPr>
          <p:cNvPr id="3" name="Sisällön paikkamerkki 2">
            <a:extLst>
              <a:ext uri="{FF2B5EF4-FFF2-40B4-BE49-F238E27FC236}">
                <a16:creationId xmlns:a16="http://schemas.microsoft.com/office/drawing/2014/main" id="{DA3B94E9-94F8-C660-ACF7-52D4D483A41B}"/>
              </a:ext>
            </a:extLst>
          </p:cNvPr>
          <p:cNvSpPr>
            <a:spLocks noGrp="1"/>
          </p:cNvSpPr>
          <p:nvPr>
            <p:ph idx="1"/>
          </p:nvPr>
        </p:nvSpPr>
        <p:spPr/>
        <p:txBody>
          <a:bodyPr/>
          <a:lstStyle/>
          <a:p>
            <a:r>
              <a:rPr lang="fi-FI"/>
              <a:t>Näkyy kaikki vapaat tilaukset jotka odottavat kuljetusta</a:t>
            </a:r>
          </a:p>
          <a:p>
            <a:r>
              <a:rPr lang="fi-FI"/>
              <a:t>Kuljettajat ottavat tilaukset ja tallentavat ne omaan kuljettaja sivustoon, jotta niitten tila muuttuisi ”Kuljetuksessa”</a:t>
            </a:r>
          </a:p>
          <a:p>
            <a:r>
              <a:rPr lang="fi-FI"/>
              <a:t>Kuljetuksen sijainti pistetään karttaan/GPS:ssään automaattisesti kun tilaus otetaan vastaan. Tilaus sitten näkyy toisessa sivussa(google </a:t>
            </a:r>
            <a:r>
              <a:rPr lang="fi-FI" err="1"/>
              <a:t>maps</a:t>
            </a:r>
            <a:r>
              <a:rPr lang="fi-FI"/>
              <a:t> </a:t>
            </a:r>
            <a:r>
              <a:rPr lang="fi-FI" err="1"/>
              <a:t>api</a:t>
            </a:r>
            <a:r>
              <a:rPr lang="fi-FI"/>
              <a:t>) jon</a:t>
            </a:r>
          </a:p>
          <a:p>
            <a:r>
              <a:rPr lang="fi-FI"/>
              <a:t>Kun tilaus saapuu sen tila muuttuu ”suljettu”. Kuljettaja antaa tilaukset henkisesti asiakkaalle</a:t>
            </a:r>
          </a:p>
        </p:txBody>
      </p:sp>
    </p:spTree>
    <p:extLst>
      <p:ext uri="{BB962C8B-B14F-4D97-AF65-F5344CB8AC3E}">
        <p14:creationId xmlns:p14="http://schemas.microsoft.com/office/powerpoint/2010/main" val="3019636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3B91321-6765-3B99-B398-B0A54867DCCB}"/>
              </a:ext>
            </a:extLst>
          </p:cNvPr>
          <p:cNvSpPr>
            <a:spLocks noGrp="1"/>
          </p:cNvSpPr>
          <p:nvPr>
            <p:ph type="title"/>
          </p:nvPr>
        </p:nvSpPr>
        <p:spPr/>
        <p:txBody>
          <a:bodyPr/>
          <a:lstStyle/>
          <a:p>
            <a:r>
              <a:rPr lang="fi-FI"/>
              <a:t>Roolit</a:t>
            </a:r>
          </a:p>
        </p:txBody>
      </p:sp>
      <p:sp>
        <p:nvSpPr>
          <p:cNvPr id="3" name="Sisällön paikkamerkki 2">
            <a:extLst>
              <a:ext uri="{FF2B5EF4-FFF2-40B4-BE49-F238E27FC236}">
                <a16:creationId xmlns:a16="http://schemas.microsoft.com/office/drawing/2014/main" id="{9B34DFE4-C0F0-5C87-3BEA-541D81945F27}"/>
              </a:ext>
            </a:extLst>
          </p:cNvPr>
          <p:cNvSpPr>
            <a:spLocks noGrp="1"/>
          </p:cNvSpPr>
          <p:nvPr>
            <p:ph idx="1"/>
          </p:nvPr>
        </p:nvSpPr>
        <p:spPr/>
        <p:txBody>
          <a:bodyPr vert="horz" lIns="91440" tIns="45720" rIns="91440" bIns="45720" rtlCol="0" anchor="t">
            <a:normAutofit/>
          </a:bodyPr>
          <a:lstStyle/>
          <a:p>
            <a:r>
              <a:rPr lang="fi-FI"/>
              <a:t>Erik: Back-</a:t>
            </a:r>
            <a:r>
              <a:rPr lang="fi-FI" err="1"/>
              <a:t>end</a:t>
            </a:r>
          </a:p>
          <a:p>
            <a:r>
              <a:rPr lang="fi-FI"/>
              <a:t>Jaakko: </a:t>
            </a:r>
            <a:r>
              <a:rPr lang="fi-FI" err="1"/>
              <a:t>Front-end</a:t>
            </a:r>
          </a:p>
        </p:txBody>
      </p:sp>
    </p:spTree>
    <p:extLst>
      <p:ext uri="{BB962C8B-B14F-4D97-AF65-F5344CB8AC3E}">
        <p14:creationId xmlns:p14="http://schemas.microsoft.com/office/powerpoint/2010/main" val="2974394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18403C6-8925-2220-15A5-0BFC552DC35F}"/>
              </a:ext>
            </a:extLst>
          </p:cNvPr>
          <p:cNvSpPr>
            <a:spLocks noGrp="1"/>
          </p:cNvSpPr>
          <p:nvPr>
            <p:ph type="title"/>
          </p:nvPr>
        </p:nvSpPr>
        <p:spPr/>
        <p:txBody>
          <a:bodyPr/>
          <a:lstStyle/>
          <a:p>
            <a:r>
              <a:rPr lang="fi-FI"/>
              <a:t>Noutaminen (asiakas)</a:t>
            </a:r>
          </a:p>
        </p:txBody>
      </p:sp>
      <p:sp>
        <p:nvSpPr>
          <p:cNvPr id="3" name="Sisällön paikkamerkki 2">
            <a:extLst>
              <a:ext uri="{FF2B5EF4-FFF2-40B4-BE49-F238E27FC236}">
                <a16:creationId xmlns:a16="http://schemas.microsoft.com/office/drawing/2014/main" id="{1BB2BC76-7B73-DCD4-DB50-377F5F3EDBB1}"/>
              </a:ext>
            </a:extLst>
          </p:cNvPr>
          <p:cNvSpPr>
            <a:spLocks noGrp="1"/>
          </p:cNvSpPr>
          <p:nvPr>
            <p:ph idx="1"/>
          </p:nvPr>
        </p:nvSpPr>
        <p:spPr/>
        <p:txBody>
          <a:bodyPr/>
          <a:lstStyle/>
          <a:p>
            <a:r>
              <a:rPr lang="fi-FI"/>
              <a:t>Jos asiakas teki tilauksen jonka hän käy hakemassa niin sivusto generoi koodin jolla hän käy hakemassa tilauksen</a:t>
            </a:r>
          </a:p>
          <a:p>
            <a:r>
              <a:rPr lang="fi-FI"/>
              <a:t>Koodi sisältää käyttäjä id jotta se olisi uniikki</a:t>
            </a:r>
          </a:p>
          <a:p>
            <a:r>
              <a:rPr lang="fi-FI"/>
              <a:t>Asiakkaalle lähetetään koodi jolla noudetaan tilaus työntekijältä.</a:t>
            </a:r>
          </a:p>
          <a:p>
            <a:pPr marL="0" indent="0">
              <a:buNone/>
            </a:pPr>
            <a:endParaRPr lang="fi-FI"/>
          </a:p>
          <a:p>
            <a:pPr marL="0" indent="0">
              <a:buNone/>
            </a:pPr>
            <a:endParaRPr lang="fi-FI"/>
          </a:p>
        </p:txBody>
      </p:sp>
    </p:spTree>
    <p:extLst>
      <p:ext uri="{BB962C8B-B14F-4D97-AF65-F5344CB8AC3E}">
        <p14:creationId xmlns:p14="http://schemas.microsoft.com/office/powerpoint/2010/main" val="313269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18403C6-8925-2220-15A5-0BFC552DC35F}"/>
              </a:ext>
            </a:extLst>
          </p:cNvPr>
          <p:cNvSpPr>
            <a:spLocks noGrp="1"/>
          </p:cNvSpPr>
          <p:nvPr>
            <p:ph type="title"/>
          </p:nvPr>
        </p:nvSpPr>
        <p:spPr/>
        <p:txBody>
          <a:bodyPr/>
          <a:lstStyle/>
          <a:p>
            <a:r>
              <a:rPr lang="fi-FI"/>
              <a:t>Noutaminen (Työntekijä)</a:t>
            </a:r>
          </a:p>
        </p:txBody>
      </p:sp>
      <p:sp>
        <p:nvSpPr>
          <p:cNvPr id="3" name="Sisällön paikkamerkki 2">
            <a:extLst>
              <a:ext uri="{FF2B5EF4-FFF2-40B4-BE49-F238E27FC236}">
                <a16:creationId xmlns:a16="http://schemas.microsoft.com/office/drawing/2014/main" id="{1BB2BC76-7B73-DCD4-DB50-377F5F3EDBB1}"/>
              </a:ext>
            </a:extLst>
          </p:cNvPr>
          <p:cNvSpPr>
            <a:spLocks noGrp="1"/>
          </p:cNvSpPr>
          <p:nvPr>
            <p:ph idx="1"/>
          </p:nvPr>
        </p:nvSpPr>
        <p:spPr/>
        <p:txBody>
          <a:bodyPr/>
          <a:lstStyle/>
          <a:p>
            <a:r>
              <a:rPr lang="fi-FI"/>
              <a:t>Työntekijällä on sivusto jossa hän pistää asiakkaan koodin ja hän saa tilauksen id, ja sitten käy hakemassa sen varastosta</a:t>
            </a:r>
          </a:p>
          <a:p>
            <a:r>
              <a:rPr lang="fi-FI"/>
              <a:t>Kun tilaus noudetaan sen tila muuttuu ”suljettu”</a:t>
            </a:r>
          </a:p>
          <a:p>
            <a:pPr marL="0" indent="0">
              <a:buNone/>
            </a:pPr>
            <a:endParaRPr lang="fi-FI"/>
          </a:p>
        </p:txBody>
      </p:sp>
    </p:spTree>
    <p:extLst>
      <p:ext uri="{BB962C8B-B14F-4D97-AF65-F5344CB8AC3E}">
        <p14:creationId xmlns:p14="http://schemas.microsoft.com/office/powerpoint/2010/main" val="3994604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0721076-7038-E65F-76F9-B280C653D625}"/>
              </a:ext>
            </a:extLst>
          </p:cNvPr>
          <p:cNvSpPr>
            <a:spLocks noGrp="1"/>
          </p:cNvSpPr>
          <p:nvPr>
            <p:ph type="title"/>
          </p:nvPr>
        </p:nvSpPr>
        <p:spPr/>
        <p:txBody>
          <a:bodyPr/>
          <a:lstStyle/>
          <a:p>
            <a:r>
              <a:rPr lang="fi-FI"/>
              <a:t>ER-kavio</a:t>
            </a:r>
          </a:p>
        </p:txBody>
      </p:sp>
      <p:sp>
        <p:nvSpPr>
          <p:cNvPr id="3" name="Sisällön paikkamerkki 2">
            <a:extLst>
              <a:ext uri="{FF2B5EF4-FFF2-40B4-BE49-F238E27FC236}">
                <a16:creationId xmlns:a16="http://schemas.microsoft.com/office/drawing/2014/main" id="{553CC21D-CD1D-00BD-3878-9A8B23A4EB5E}"/>
              </a:ext>
            </a:extLst>
          </p:cNvPr>
          <p:cNvSpPr>
            <a:spLocks noGrp="1"/>
          </p:cNvSpPr>
          <p:nvPr>
            <p:ph idx="1"/>
          </p:nvPr>
        </p:nvSpPr>
        <p:spPr/>
        <p:txBody>
          <a:bodyPr/>
          <a:lstStyle/>
          <a:p>
            <a:endParaRPr lang="fi-FI"/>
          </a:p>
        </p:txBody>
      </p:sp>
    </p:spTree>
    <p:extLst>
      <p:ext uri="{BB962C8B-B14F-4D97-AF65-F5344CB8AC3E}">
        <p14:creationId xmlns:p14="http://schemas.microsoft.com/office/powerpoint/2010/main" val="1163216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BE890A5-52FC-DAE8-8037-0D46861386CE}"/>
              </a:ext>
            </a:extLst>
          </p:cNvPr>
          <p:cNvSpPr>
            <a:spLocks noGrp="1"/>
          </p:cNvSpPr>
          <p:nvPr>
            <p:ph type="title"/>
          </p:nvPr>
        </p:nvSpPr>
        <p:spPr/>
        <p:txBody>
          <a:bodyPr/>
          <a:lstStyle/>
          <a:p>
            <a:r>
              <a:rPr lang="fi-FI"/>
              <a:t>User stories</a:t>
            </a:r>
          </a:p>
        </p:txBody>
      </p:sp>
      <p:sp>
        <p:nvSpPr>
          <p:cNvPr id="3" name="Sisällön paikkamerkki 2">
            <a:extLst>
              <a:ext uri="{FF2B5EF4-FFF2-40B4-BE49-F238E27FC236}">
                <a16:creationId xmlns:a16="http://schemas.microsoft.com/office/drawing/2014/main" id="{302F4EBC-222A-610D-E59B-EFB1B178AEE0}"/>
              </a:ext>
            </a:extLst>
          </p:cNvPr>
          <p:cNvSpPr>
            <a:spLocks noGrp="1"/>
          </p:cNvSpPr>
          <p:nvPr>
            <p:ph idx="1"/>
          </p:nvPr>
        </p:nvSpPr>
        <p:spPr/>
        <p:txBody>
          <a:bodyPr/>
          <a:lstStyle/>
          <a:p>
            <a:endParaRPr lang="fi-FI"/>
          </a:p>
        </p:txBody>
      </p:sp>
    </p:spTree>
    <p:extLst>
      <p:ext uri="{BB962C8B-B14F-4D97-AF65-F5344CB8AC3E}">
        <p14:creationId xmlns:p14="http://schemas.microsoft.com/office/powerpoint/2010/main" val="2361362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CF4B1F1-F688-B097-41BF-6E8159CA50F4}"/>
              </a:ext>
            </a:extLst>
          </p:cNvPr>
          <p:cNvSpPr>
            <a:spLocks noGrp="1"/>
          </p:cNvSpPr>
          <p:nvPr>
            <p:ph type="title"/>
          </p:nvPr>
        </p:nvSpPr>
        <p:spPr/>
        <p:txBody>
          <a:bodyPr/>
          <a:lstStyle/>
          <a:p>
            <a:r>
              <a:rPr lang="fi-FI"/>
              <a:t>Aikataulu</a:t>
            </a:r>
          </a:p>
        </p:txBody>
      </p:sp>
      <p:sp>
        <p:nvSpPr>
          <p:cNvPr id="3" name="Sisällön paikkamerkki 2">
            <a:extLst>
              <a:ext uri="{FF2B5EF4-FFF2-40B4-BE49-F238E27FC236}">
                <a16:creationId xmlns:a16="http://schemas.microsoft.com/office/drawing/2014/main" id="{20FF89AB-D352-1B29-DC35-D7E266798645}"/>
              </a:ext>
            </a:extLst>
          </p:cNvPr>
          <p:cNvSpPr>
            <a:spLocks noGrp="1"/>
          </p:cNvSpPr>
          <p:nvPr>
            <p:ph idx="1"/>
          </p:nvPr>
        </p:nvSpPr>
        <p:spPr/>
        <p:txBody>
          <a:bodyPr vert="horz" lIns="91440" tIns="45720" rIns="91440" bIns="45720" rtlCol="0" anchor="t">
            <a:normAutofit/>
          </a:bodyPr>
          <a:lstStyle/>
          <a:p>
            <a:r>
              <a:rPr lang="fi-FI"/>
              <a:t>Aloitettu: ma 17.11.2025</a:t>
            </a:r>
          </a:p>
          <a:p>
            <a:r>
              <a:rPr lang="fi-FI"/>
              <a:t>Valmiina: pe 19.12.2025</a:t>
            </a:r>
          </a:p>
        </p:txBody>
      </p:sp>
    </p:spTree>
    <p:extLst>
      <p:ext uri="{BB962C8B-B14F-4D97-AF65-F5344CB8AC3E}">
        <p14:creationId xmlns:p14="http://schemas.microsoft.com/office/powerpoint/2010/main" val="1240546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70FAE46-5D3C-1CA2-2DE6-B900F18FEF4B}"/>
              </a:ext>
            </a:extLst>
          </p:cNvPr>
          <p:cNvSpPr>
            <a:spLocks noGrp="1"/>
          </p:cNvSpPr>
          <p:nvPr>
            <p:ph type="title"/>
          </p:nvPr>
        </p:nvSpPr>
        <p:spPr/>
        <p:txBody>
          <a:bodyPr/>
          <a:lstStyle/>
          <a:p>
            <a:r>
              <a:rPr lang="fi-FI"/>
              <a:t>GANTT  taulukko</a:t>
            </a:r>
          </a:p>
        </p:txBody>
      </p:sp>
      <p:sp>
        <p:nvSpPr>
          <p:cNvPr id="3" name="Sisällön paikkamerkki 2">
            <a:extLst>
              <a:ext uri="{FF2B5EF4-FFF2-40B4-BE49-F238E27FC236}">
                <a16:creationId xmlns:a16="http://schemas.microsoft.com/office/drawing/2014/main" id="{DBDD5BA6-B6E8-CDDD-B0C7-4FB66FB7BDD6}"/>
              </a:ext>
            </a:extLst>
          </p:cNvPr>
          <p:cNvSpPr>
            <a:spLocks noGrp="1"/>
          </p:cNvSpPr>
          <p:nvPr>
            <p:ph idx="1"/>
          </p:nvPr>
        </p:nvSpPr>
        <p:spPr/>
        <p:txBody>
          <a:bodyPr vert="horz" lIns="91440" tIns="45720" rIns="91440" bIns="45720" rtlCol="0" anchor="t">
            <a:normAutofit/>
          </a:bodyPr>
          <a:lstStyle/>
          <a:p>
            <a:endParaRPr lang="fi-FI"/>
          </a:p>
        </p:txBody>
      </p:sp>
    </p:spTree>
    <p:extLst>
      <p:ext uri="{BB962C8B-B14F-4D97-AF65-F5344CB8AC3E}">
        <p14:creationId xmlns:p14="http://schemas.microsoft.com/office/powerpoint/2010/main" val="221934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55B8A3F-5ED8-89EB-C680-B5795222FFCC}"/>
              </a:ext>
            </a:extLst>
          </p:cNvPr>
          <p:cNvSpPr>
            <a:spLocks noGrp="1"/>
          </p:cNvSpPr>
          <p:nvPr>
            <p:ph type="title"/>
          </p:nvPr>
        </p:nvSpPr>
        <p:spPr/>
        <p:txBody>
          <a:bodyPr/>
          <a:lstStyle/>
          <a:p>
            <a:r>
              <a:rPr lang="fi-FI"/>
              <a:t>Tavoitteet</a:t>
            </a:r>
          </a:p>
        </p:txBody>
      </p:sp>
      <p:sp>
        <p:nvSpPr>
          <p:cNvPr id="3" name="Sisällön paikkamerkki 2">
            <a:extLst>
              <a:ext uri="{FF2B5EF4-FFF2-40B4-BE49-F238E27FC236}">
                <a16:creationId xmlns:a16="http://schemas.microsoft.com/office/drawing/2014/main" id="{49F2542A-0D1F-C53C-3B43-813C7CB0D9F0}"/>
              </a:ext>
            </a:extLst>
          </p:cNvPr>
          <p:cNvSpPr>
            <a:spLocks noGrp="1"/>
          </p:cNvSpPr>
          <p:nvPr>
            <p:ph idx="1"/>
          </p:nvPr>
        </p:nvSpPr>
        <p:spPr/>
        <p:txBody>
          <a:bodyPr/>
          <a:lstStyle/>
          <a:p>
            <a:r>
              <a:rPr lang="fi-FI"/>
              <a:t>Toimiva ja helppo navigoiva sivusto, ostokisa varten.</a:t>
            </a:r>
          </a:p>
        </p:txBody>
      </p:sp>
    </p:spTree>
    <p:extLst>
      <p:ext uri="{BB962C8B-B14F-4D97-AF65-F5344CB8AC3E}">
        <p14:creationId xmlns:p14="http://schemas.microsoft.com/office/powerpoint/2010/main" val="3706406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D35F2C4-4762-102D-7939-5F30D9DE7684}"/>
              </a:ext>
            </a:extLst>
          </p:cNvPr>
          <p:cNvSpPr>
            <a:spLocks noGrp="1"/>
          </p:cNvSpPr>
          <p:nvPr>
            <p:ph type="title"/>
          </p:nvPr>
        </p:nvSpPr>
        <p:spPr/>
        <p:txBody>
          <a:bodyPr/>
          <a:lstStyle/>
          <a:p>
            <a:r>
              <a:rPr lang="fi-FI"/>
              <a:t>Fontit (suunnittelu, voi vaihtaa)</a:t>
            </a:r>
          </a:p>
        </p:txBody>
      </p:sp>
      <p:sp>
        <p:nvSpPr>
          <p:cNvPr id="3" name="Sisällön paikkamerkki 2">
            <a:extLst>
              <a:ext uri="{FF2B5EF4-FFF2-40B4-BE49-F238E27FC236}">
                <a16:creationId xmlns:a16="http://schemas.microsoft.com/office/drawing/2014/main" id="{96826363-06A8-DCD4-DE2C-F40FA86C2649}"/>
              </a:ext>
            </a:extLst>
          </p:cNvPr>
          <p:cNvSpPr>
            <a:spLocks noGrp="1"/>
          </p:cNvSpPr>
          <p:nvPr>
            <p:ph idx="1"/>
          </p:nvPr>
        </p:nvSpPr>
        <p:spPr/>
        <p:txBody>
          <a:bodyPr vert="horz" lIns="91440" tIns="45720" rIns="91440" bIns="45720" rtlCol="0" anchor="t">
            <a:normAutofit/>
          </a:bodyPr>
          <a:lstStyle/>
          <a:p>
            <a:pPr marL="0" indent="0">
              <a:buNone/>
            </a:pPr>
            <a:r>
              <a:rPr lang="fi-FI">
                <a:ea typeface="+mn-lt"/>
                <a:cs typeface="+mn-lt"/>
                <a:hlinkClick r:id="rId2"/>
              </a:rPr>
              <a:t>https://fonts.google.com/</a:t>
            </a:r>
            <a:endParaRPr lang="fi-FI"/>
          </a:p>
          <a:p>
            <a:pPr marL="0" indent="0">
              <a:buNone/>
            </a:pPr>
            <a:endParaRPr lang="fi-FI"/>
          </a:p>
          <a:p>
            <a:r>
              <a:rPr lang="fi-FI"/>
              <a:t>Otsikot: Tauri</a:t>
            </a:r>
          </a:p>
          <a:p>
            <a:r>
              <a:rPr lang="fi-FI"/>
              <a:t>Teksti: </a:t>
            </a:r>
            <a:r>
              <a:rPr lang="fi-FI" err="1"/>
              <a:t>Zalando</a:t>
            </a:r>
            <a:r>
              <a:rPr lang="fi-FI"/>
              <a:t> </a:t>
            </a:r>
            <a:r>
              <a:rPr lang="fi-FI" err="1"/>
              <a:t>Sans</a:t>
            </a:r>
            <a:endParaRPr lang="fi-FI"/>
          </a:p>
        </p:txBody>
      </p:sp>
      <p:pic>
        <p:nvPicPr>
          <p:cNvPr id="4" name="Kuva 3" descr="Kuva, joka sisältää kohteen teksti, Fontti, kuvakaappaus, viiva&#10;&#10;Tekoälyllä luotu sisältö saattaa olla virheellistä.">
            <a:extLst>
              <a:ext uri="{FF2B5EF4-FFF2-40B4-BE49-F238E27FC236}">
                <a16:creationId xmlns:a16="http://schemas.microsoft.com/office/drawing/2014/main" id="{8F2326A0-0658-BA85-4E57-9BC25330BC34}"/>
              </a:ext>
            </a:extLst>
          </p:cNvPr>
          <p:cNvPicPr>
            <a:picLocks noChangeAspect="1"/>
          </p:cNvPicPr>
          <p:nvPr/>
        </p:nvPicPr>
        <p:blipFill>
          <a:blip r:embed="rId3"/>
          <a:stretch>
            <a:fillRect/>
          </a:stretch>
        </p:blipFill>
        <p:spPr>
          <a:xfrm>
            <a:off x="835243" y="4205240"/>
            <a:ext cx="7206095" cy="1147330"/>
          </a:xfrm>
          <a:prstGeom prst="rect">
            <a:avLst/>
          </a:prstGeom>
        </p:spPr>
      </p:pic>
      <p:pic>
        <p:nvPicPr>
          <p:cNvPr id="5" name="Kuva 4" descr="Kuva, joka sisältää kohteen Fontti, teksti, typografia&#10;&#10;Tekoälyllä luotu sisältö saattaa olla virheellistä.">
            <a:extLst>
              <a:ext uri="{FF2B5EF4-FFF2-40B4-BE49-F238E27FC236}">
                <a16:creationId xmlns:a16="http://schemas.microsoft.com/office/drawing/2014/main" id="{81D0CDC0-8182-CB9D-1D39-3519B230AE38}"/>
              </a:ext>
            </a:extLst>
          </p:cNvPr>
          <p:cNvPicPr>
            <a:picLocks noChangeAspect="1"/>
          </p:cNvPicPr>
          <p:nvPr/>
        </p:nvPicPr>
        <p:blipFill>
          <a:blip r:embed="rId4"/>
          <a:stretch>
            <a:fillRect/>
          </a:stretch>
        </p:blipFill>
        <p:spPr>
          <a:xfrm>
            <a:off x="2693843" y="2693787"/>
            <a:ext cx="6430241" cy="981074"/>
          </a:xfrm>
          <a:prstGeom prst="rect">
            <a:avLst/>
          </a:prstGeom>
        </p:spPr>
      </p:pic>
    </p:spTree>
    <p:extLst>
      <p:ext uri="{BB962C8B-B14F-4D97-AF65-F5344CB8AC3E}">
        <p14:creationId xmlns:p14="http://schemas.microsoft.com/office/powerpoint/2010/main" val="35872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DECE283-71D4-FE7D-6A27-B2E40A8EBF3B}"/>
              </a:ext>
            </a:extLst>
          </p:cNvPr>
          <p:cNvSpPr>
            <a:spLocks noGrp="1"/>
          </p:cNvSpPr>
          <p:nvPr>
            <p:ph type="title"/>
          </p:nvPr>
        </p:nvSpPr>
        <p:spPr/>
        <p:txBody>
          <a:bodyPr/>
          <a:lstStyle/>
          <a:p>
            <a:r>
              <a:rPr lang="fi-FI"/>
              <a:t>Väripaletti (suunnittelu, voi vaihtaa)</a:t>
            </a:r>
          </a:p>
        </p:txBody>
      </p:sp>
      <p:sp>
        <p:nvSpPr>
          <p:cNvPr id="3" name="Sisällön paikkamerkki 2">
            <a:extLst>
              <a:ext uri="{FF2B5EF4-FFF2-40B4-BE49-F238E27FC236}">
                <a16:creationId xmlns:a16="http://schemas.microsoft.com/office/drawing/2014/main" id="{652C11D4-F484-8903-2BFF-FEC3110C7A22}"/>
              </a:ext>
            </a:extLst>
          </p:cNvPr>
          <p:cNvSpPr>
            <a:spLocks noGrp="1"/>
          </p:cNvSpPr>
          <p:nvPr>
            <p:ph idx="1"/>
          </p:nvPr>
        </p:nvSpPr>
        <p:spPr/>
        <p:txBody>
          <a:bodyPr vert="horz" lIns="91440" tIns="45720" rIns="91440" bIns="45720" rtlCol="0" anchor="t">
            <a:normAutofit/>
          </a:bodyPr>
          <a:lstStyle/>
          <a:p>
            <a:pPr marL="0" indent="0">
              <a:buNone/>
            </a:pPr>
            <a:r>
              <a:rPr lang="fi-FI">
                <a:ea typeface="+mn-lt"/>
                <a:cs typeface="+mn-lt"/>
                <a:hlinkClick r:id="rId2"/>
              </a:rPr>
              <a:t>https://colorhunt.co/</a:t>
            </a:r>
            <a:endParaRPr lang="fi-FI"/>
          </a:p>
          <a:p>
            <a:pPr marL="0" indent="0">
              <a:buNone/>
            </a:pPr>
            <a:endParaRPr lang="fi-FI"/>
          </a:p>
          <a:p>
            <a:r>
              <a:rPr lang="fi-FI"/>
              <a:t>Mahdollisia paletteja, mitä voi käyttää:</a:t>
            </a:r>
          </a:p>
        </p:txBody>
      </p:sp>
      <p:pic>
        <p:nvPicPr>
          <p:cNvPr id="4" name="Kuva 3" descr="Kuva, joka sisältää kohteen kuvakaappaus, Suorakaide, neliö, muotoilu&#10;&#10;Tekoälyllä luotu sisältö saattaa olla virheellistä.">
            <a:extLst>
              <a:ext uri="{FF2B5EF4-FFF2-40B4-BE49-F238E27FC236}">
                <a16:creationId xmlns:a16="http://schemas.microsoft.com/office/drawing/2014/main" id="{6DE80033-D28C-1B66-5176-CC0507D6793B}"/>
              </a:ext>
            </a:extLst>
          </p:cNvPr>
          <p:cNvPicPr>
            <a:picLocks noChangeAspect="1"/>
          </p:cNvPicPr>
          <p:nvPr/>
        </p:nvPicPr>
        <p:blipFill>
          <a:blip r:embed="rId3"/>
          <a:stretch>
            <a:fillRect/>
          </a:stretch>
        </p:blipFill>
        <p:spPr>
          <a:xfrm>
            <a:off x="317281" y="3662691"/>
            <a:ext cx="1572611" cy="1582136"/>
          </a:xfrm>
          <a:prstGeom prst="rect">
            <a:avLst/>
          </a:prstGeom>
        </p:spPr>
      </p:pic>
      <p:pic>
        <p:nvPicPr>
          <p:cNvPr id="5" name="Kuva 4" descr="Kuva, joka sisältää kohteen kuvakaappaus, Suorakaide, muotoilu&#10;&#10;Tekoälyllä luotu sisältö saattaa olla virheellistä.">
            <a:extLst>
              <a:ext uri="{FF2B5EF4-FFF2-40B4-BE49-F238E27FC236}">
                <a16:creationId xmlns:a16="http://schemas.microsoft.com/office/drawing/2014/main" id="{F2F011D2-1942-313D-3B8B-303D1A22471A}"/>
              </a:ext>
            </a:extLst>
          </p:cNvPr>
          <p:cNvPicPr>
            <a:picLocks noChangeAspect="1"/>
          </p:cNvPicPr>
          <p:nvPr/>
        </p:nvPicPr>
        <p:blipFill>
          <a:blip r:embed="rId4"/>
          <a:stretch>
            <a:fillRect/>
          </a:stretch>
        </p:blipFill>
        <p:spPr>
          <a:xfrm>
            <a:off x="1891205" y="3687184"/>
            <a:ext cx="1572611" cy="1519074"/>
          </a:xfrm>
          <a:prstGeom prst="rect">
            <a:avLst/>
          </a:prstGeom>
        </p:spPr>
      </p:pic>
      <p:pic>
        <p:nvPicPr>
          <p:cNvPr id="6" name="Kuva 5" descr="Kuva, joka sisältää kohteen kuvakaappaus, Suorakaide, muotoilu&#10;&#10;Tekoälyllä luotu sisältö saattaa olla virheellistä.">
            <a:extLst>
              <a:ext uri="{FF2B5EF4-FFF2-40B4-BE49-F238E27FC236}">
                <a16:creationId xmlns:a16="http://schemas.microsoft.com/office/drawing/2014/main" id="{76C9D854-6C70-990F-26C9-078466E13406}"/>
              </a:ext>
            </a:extLst>
          </p:cNvPr>
          <p:cNvPicPr>
            <a:picLocks noChangeAspect="1"/>
          </p:cNvPicPr>
          <p:nvPr/>
        </p:nvPicPr>
        <p:blipFill>
          <a:blip r:embed="rId5"/>
          <a:stretch>
            <a:fillRect/>
          </a:stretch>
        </p:blipFill>
        <p:spPr>
          <a:xfrm>
            <a:off x="3417083" y="5179512"/>
            <a:ext cx="1559473" cy="1548635"/>
          </a:xfrm>
          <a:prstGeom prst="rect">
            <a:avLst/>
          </a:prstGeom>
        </p:spPr>
      </p:pic>
      <p:pic>
        <p:nvPicPr>
          <p:cNvPr id="7" name="Kuva 6" descr="Kuva, joka sisältää kohteen kuvakaappaus, Suorakaide, aqua, Turkoosi&#10;&#10;Tekoälyllä luotu sisältö saattaa olla virheellistä.">
            <a:extLst>
              <a:ext uri="{FF2B5EF4-FFF2-40B4-BE49-F238E27FC236}">
                <a16:creationId xmlns:a16="http://schemas.microsoft.com/office/drawing/2014/main" id="{B5F2B86E-6C67-EF2A-5682-54B4063B8699}"/>
              </a:ext>
            </a:extLst>
          </p:cNvPr>
          <p:cNvPicPr>
            <a:picLocks noChangeAspect="1"/>
          </p:cNvPicPr>
          <p:nvPr/>
        </p:nvPicPr>
        <p:blipFill>
          <a:blip r:embed="rId6"/>
          <a:stretch>
            <a:fillRect/>
          </a:stretch>
        </p:blipFill>
        <p:spPr>
          <a:xfrm>
            <a:off x="398876" y="5181178"/>
            <a:ext cx="1490499" cy="1515461"/>
          </a:xfrm>
          <a:prstGeom prst="rect">
            <a:avLst/>
          </a:prstGeom>
        </p:spPr>
      </p:pic>
      <p:pic>
        <p:nvPicPr>
          <p:cNvPr id="8" name="Kuva 7" descr="Kuva, joka sisältää kohteen kuvakaappaus, Suorakaide, muotoilu&#10;&#10;Tekoälyllä luotu sisältö saattaa olla virheellistä.">
            <a:extLst>
              <a:ext uri="{FF2B5EF4-FFF2-40B4-BE49-F238E27FC236}">
                <a16:creationId xmlns:a16="http://schemas.microsoft.com/office/drawing/2014/main" id="{C55FD2C2-B972-0F5E-2301-0FD5646FCBE4}"/>
              </a:ext>
            </a:extLst>
          </p:cNvPr>
          <p:cNvPicPr>
            <a:picLocks noChangeAspect="1"/>
          </p:cNvPicPr>
          <p:nvPr/>
        </p:nvPicPr>
        <p:blipFill>
          <a:blip r:embed="rId7"/>
          <a:stretch>
            <a:fillRect/>
          </a:stretch>
        </p:blipFill>
        <p:spPr>
          <a:xfrm>
            <a:off x="1896131" y="5202129"/>
            <a:ext cx="1515461" cy="1524986"/>
          </a:xfrm>
          <a:prstGeom prst="rect">
            <a:avLst/>
          </a:prstGeom>
        </p:spPr>
      </p:pic>
      <p:pic>
        <p:nvPicPr>
          <p:cNvPr id="9" name="Kuva 8" descr="Kuva, joka sisältää kohteen kuvakaappaus, Suorakaide, muotoilu&#10;&#10;Tekoälyllä luotu sisältö saattaa olla virheellistä.">
            <a:extLst>
              <a:ext uri="{FF2B5EF4-FFF2-40B4-BE49-F238E27FC236}">
                <a16:creationId xmlns:a16="http://schemas.microsoft.com/office/drawing/2014/main" id="{A92980D0-F402-0363-88DA-D3C585049324}"/>
              </a:ext>
            </a:extLst>
          </p:cNvPr>
          <p:cNvPicPr>
            <a:picLocks noChangeAspect="1"/>
          </p:cNvPicPr>
          <p:nvPr/>
        </p:nvPicPr>
        <p:blipFill>
          <a:blip r:embed="rId8"/>
          <a:stretch>
            <a:fillRect/>
          </a:stretch>
        </p:blipFill>
        <p:spPr>
          <a:xfrm>
            <a:off x="5021810" y="3682891"/>
            <a:ext cx="1622863" cy="1554875"/>
          </a:xfrm>
          <a:prstGeom prst="rect">
            <a:avLst/>
          </a:prstGeom>
        </p:spPr>
      </p:pic>
      <p:pic>
        <p:nvPicPr>
          <p:cNvPr id="10" name="Kuva 9" descr="Kuva, joka sisältää kohteen kuvakaappaus, Suorakaide, muotoilu&#10;&#10;Tekoälyllä luotu sisältö saattaa olla virheellistä.">
            <a:extLst>
              <a:ext uri="{FF2B5EF4-FFF2-40B4-BE49-F238E27FC236}">
                <a16:creationId xmlns:a16="http://schemas.microsoft.com/office/drawing/2014/main" id="{3D5D26EF-1708-FFDE-8C1A-B9A9ABCBAD9E}"/>
              </a:ext>
            </a:extLst>
          </p:cNvPr>
          <p:cNvPicPr>
            <a:picLocks noChangeAspect="1"/>
          </p:cNvPicPr>
          <p:nvPr/>
        </p:nvPicPr>
        <p:blipFill>
          <a:blip r:embed="rId9"/>
          <a:stretch>
            <a:fillRect/>
          </a:stretch>
        </p:blipFill>
        <p:spPr>
          <a:xfrm>
            <a:off x="3471534" y="3666140"/>
            <a:ext cx="1544036" cy="1509549"/>
          </a:xfrm>
          <a:prstGeom prst="rect">
            <a:avLst/>
          </a:prstGeom>
        </p:spPr>
      </p:pic>
      <p:pic>
        <p:nvPicPr>
          <p:cNvPr id="11" name="Kuva 10" descr="Kuva, joka sisältää kohteen kuvakaappaus, Suorakaide, neliö, muotoilu&#10;&#10;Tekoälyllä luotu sisältö saattaa olla virheellistä.">
            <a:extLst>
              <a:ext uri="{FF2B5EF4-FFF2-40B4-BE49-F238E27FC236}">
                <a16:creationId xmlns:a16="http://schemas.microsoft.com/office/drawing/2014/main" id="{F2B4C304-B068-FD32-3BDE-546A62ECCB57}"/>
              </a:ext>
            </a:extLst>
          </p:cNvPr>
          <p:cNvPicPr>
            <a:picLocks noChangeAspect="1"/>
          </p:cNvPicPr>
          <p:nvPr/>
        </p:nvPicPr>
        <p:blipFill>
          <a:blip r:embed="rId10"/>
          <a:stretch>
            <a:fillRect/>
          </a:stretch>
        </p:blipFill>
        <p:spPr>
          <a:xfrm>
            <a:off x="5022631" y="5245155"/>
            <a:ext cx="3040118" cy="1544036"/>
          </a:xfrm>
          <a:prstGeom prst="rect">
            <a:avLst/>
          </a:prstGeom>
        </p:spPr>
      </p:pic>
      <p:pic>
        <p:nvPicPr>
          <p:cNvPr id="12" name="Kuva 11" descr="Kuva, joka sisältää kohteen kuvakaappaus, Suorakaide, muotoilu&#10;&#10;Tekoälyllä luotu sisältö saattaa olla virheellistä.">
            <a:extLst>
              <a:ext uri="{FF2B5EF4-FFF2-40B4-BE49-F238E27FC236}">
                <a16:creationId xmlns:a16="http://schemas.microsoft.com/office/drawing/2014/main" id="{A2B1B659-5888-E6F5-6A41-039E1EB2AD36}"/>
              </a:ext>
            </a:extLst>
          </p:cNvPr>
          <p:cNvPicPr>
            <a:picLocks noChangeAspect="1"/>
          </p:cNvPicPr>
          <p:nvPr/>
        </p:nvPicPr>
        <p:blipFill>
          <a:blip r:embed="rId11"/>
          <a:stretch>
            <a:fillRect/>
          </a:stretch>
        </p:blipFill>
        <p:spPr>
          <a:xfrm>
            <a:off x="6550737" y="3657928"/>
            <a:ext cx="1534182" cy="1499695"/>
          </a:xfrm>
          <a:prstGeom prst="rect">
            <a:avLst/>
          </a:prstGeom>
        </p:spPr>
      </p:pic>
      <p:pic>
        <p:nvPicPr>
          <p:cNvPr id="13" name="Kuva 12" descr="Kuva, joka sisältää kohteen Suorakaide, kuvakaappaus, neliö, vihreä&#10;&#10;Tekoälyllä luotu sisältö saattaa olla virheellistä.">
            <a:extLst>
              <a:ext uri="{FF2B5EF4-FFF2-40B4-BE49-F238E27FC236}">
                <a16:creationId xmlns:a16="http://schemas.microsoft.com/office/drawing/2014/main" id="{6C302561-CAFA-6091-65E4-6420AA32B072}"/>
              </a:ext>
            </a:extLst>
          </p:cNvPr>
          <p:cNvPicPr>
            <a:picLocks noChangeAspect="1"/>
          </p:cNvPicPr>
          <p:nvPr/>
        </p:nvPicPr>
        <p:blipFill>
          <a:blip r:embed="rId12"/>
          <a:stretch>
            <a:fillRect/>
          </a:stretch>
        </p:blipFill>
        <p:spPr>
          <a:xfrm>
            <a:off x="8069810" y="3687654"/>
            <a:ext cx="1517759" cy="1374557"/>
          </a:xfrm>
          <a:prstGeom prst="rect">
            <a:avLst/>
          </a:prstGeom>
        </p:spPr>
      </p:pic>
      <p:pic>
        <p:nvPicPr>
          <p:cNvPr id="14" name="Kuva 13" descr="Kuva, joka sisältää kohteen kuvakaappaus, Suorakaide, muotoilu&#10;&#10;Tekoälyllä luotu sisältö saattaa olla virheellistä.">
            <a:extLst>
              <a:ext uri="{FF2B5EF4-FFF2-40B4-BE49-F238E27FC236}">
                <a16:creationId xmlns:a16="http://schemas.microsoft.com/office/drawing/2014/main" id="{CF9B65C7-9C5A-AC3B-E05D-F31AFCE00B8F}"/>
              </a:ext>
            </a:extLst>
          </p:cNvPr>
          <p:cNvPicPr>
            <a:picLocks noChangeAspect="1"/>
          </p:cNvPicPr>
          <p:nvPr/>
        </p:nvPicPr>
        <p:blipFill>
          <a:blip r:embed="rId13"/>
          <a:stretch>
            <a:fillRect/>
          </a:stretch>
        </p:blipFill>
        <p:spPr>
          <a:xfrm>
            <a:off x="8069810" y="5197365"/>
            <a:ext cx="1517759" cy="1455683"/>
          </a:xfrm>
          <a:prstGeom prst="rect">
            <a:avLst/>
          </a:prstGeom>
        </p:spPr>
      </p:pic>
      <p:pic>
        <p:nvPicPr>
          <p:cNvPr id="15" name="Kuva 14" descr="Kuva, joka sisältää kohteen kuvakaappaus, Suorakaide, vihreä, neliö&#10;&#10;Tekoälyllä luotu sisältö saattaa olla virheellistä.">
            <a:extLst>
              <a:ext uri="{FF2B5EF4-FFF2-40B4-BE49-F238E27FC236}">
                <a16:creationId xmlns:a16="http://schemas.microsoft.com/office/drawing/2014/main" id="{09D1176A-6C1C-5BBE-10D0-66632A719994}"/>
              </a:ext>
            </a:extLst>
          </p:cNvPr>
          <p:cNvPicPr>
            <a:picLocks noChangeAspect="1"/>
          </p:cNvPicPr>
          <p:nvPr/>
        </p:nvPicPr>
        <p:blipFill>
          <a:blip r:embed="rId14"/>
          <a:stretch>
            <a:fillRect/>
          </a:stretch>
        </p:blipFill>
        <p:spPr>
          <a:xfrm>
            <a:off x="9592497" y="3709002"/>
            <a:ext cx="1572939" cy="1528927"/>
          </a:xfrm>
          <a:prstGeom prst="rect">
            <a:avLst/>
          </a:prstGeom>
        </p:spPr>
      </p:pic>
      <p:pic>
        <p:nvPicPr>
          <p:cNvPr id="16" name="Kuva 15" descr="Kuva, joka sisältää kohteen kuvakaappaus, Suorakaide, muotoilu&#10;&#10;Tekoälyllä luotu sisältö saattaa olla virheellistä.">
            <a:extLst>
              <a:ext uri="{FF2B5EF4-FFF2-40B4-BE49-F238E27FC236}">
                <a16:creationId xmlns:a16="http://schemas.microsoft.com/office/drawing/2014/main" id="{FE670116-6443-4A6A-D4B6-F8C9814DA15D}"/>
              </a:ext>
            </a:extLst>
          </p:cNvPr>
          <p:cNvPicPr>
            <a:picLocks noChangeAspect="1"/>
          </p:cNvPicPr>
          <p:nvPr/>
        </p:nvPicPr>
        <p:blipFill>
          <a:blip r:embed="rId15"/>
          <a:stretch>
            <a:fillRect/>
          </a:stretch>
        </p:blipFill>
        <p:spPr>
          <a:xfrm>
            <a:off x="9596109" y="5251067"/>
            <a:ext cx="1408058" cy="1427107"/>
          </a:xfrm>
          <a:prstGeom prst="rect">
            <a:avLst/>
          </a:prstGeom>
        </p:spPr>
      </p:pic>
    </p:spTree>
    <p:extLst>
      <p:ext uri="{BB962C8B-B14F-4D97-AF65-F5344CB8AC3E}">
        <p14:creationId xmlns:p14="http://schemas.microsoft.com/office/powerpoint/2010/main" val="3224756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67A2E18-B107-1F8B-6E11-DDA75E04A29A}"/>
              </a:ext>
            </a:extLst>
          </p:cNvPr>
          <p:cNvSpPr>
            <a:spLocks noGrp="1"/>
          </p:cNvSpPr>
          <p:nvPr>
            <p:ph type="title"/>
          </p:nvPr>
        </p:nvSpPr>
        <p:spPr/>
        <p:txBody>
          <a:bodyPr/>
          <a:lstStyle/>
          <a:p>
            <a:r>
              <a:rPr lang="fi-FI" err="1"/>
              <a:t>Responsiivisuus</a:t>
            </a:r>
          </a:p>
        </p:txBody>
      </p:sp>
      <p:sp>
        <p:nvSpPr>
          <p:cNvPr id="3" name="Sisällön paikkamerkki 2">
            <a:extLst>
              <a:ext uri="{FF2B5EF4-FFF2-40B4-BE49-F238E27FC236}">
                <a16:creationId xmlns:a16="http://schemas.microsoft.com/office/drawing/2014/main" id="{24F309EA-B6B7-93AE-4202-7482D5CC74A8}"/>
              </a:ext>
            </a:extLst>
          </p:cNvPr>
          <p:cNvSpPr>
            <a:spLocks noGrp="1"/>
          </p:cNvSpPr>
          <p:nvPr>
            <p:ph idx="1"/>
          </p:nvPr>
        </p:nvSpPr>
        <p:spPr/>
        <p:txBody>
          <a:bodyPr vert="horz" lIns="91440" tIns="45720" rIns="91440" bIns="45720" rtlCol="0" anchor="t">
            <a:normAutofit/>
          </a:bodyPr>
          <a:lstStyle/>
          <a:p>
            <a:r>
              <a:rPr lang="fi-FI"/>
              <a:t>Sivut toimii hyvin myös puhelimella</a:t>
            </a:r>
          </a:p>
        </p:txBody>
      </p:sp>
    </p:spTree>
    <p:extLst>
      <p:ext uri="{BB962C8B-B14F-4D97-AF65-F5344CB8AC3E}">
        <p14:creationId xmlns:p14="http://schemas.microsoft.com/office/powerpoint/2010/main" val="1237324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0796A3E-B703-41AC-176D-ACECE4808130}"/>
              </a:ext>
            </a:extLst>
          </p:cNvPr>
          <p:cNvSpPr>
            <a:spLocks noGrp="1"/>
          </p:cNvSpPr>
          <p:nvPr>
            <p:ph type="title"/>
          </p:nvPr>
        </p:nvSpPr>
        <p:spPr>
          <a:xfrm>
            <a:off x="700635" y="896112"/>
            <a:ext cx="10691265" cy="1307592"/>
          </a:xfrm>
        </p:spPr>
        <p:txBody>
          <a:bodyPr/>
          <a:lstStyle/>
          <a:p>
            <a:r>
              <a:rPr lang="fi-FI"/>
              <a:t>Etusivu</a:t>
            </a:r>
          </a:p>
        </p:txBody>
      </p:sp>
      <p:sp>
        <p:nvSpPr>
          <p:cNvPr id="3" name="Sisällön paikkamerkki 2">
            <a:extLst>
              <a:ext uri="{FF2B5EF4-FFF2-40B4-BE49-F238E27FC236}">
                <a16:creationId xmlns:a16="http://schemas.microsoft.com/office/drawing/2014/main" id="{24A3D264-7AF6-9F46-78A5-91A01DFA7F15}"/>
              </a:ext>
            </a:extLst>
          </p:cNvPr>
          <p:cNvSpPr>
            <a:spLocks noGrp="1"/>
          </p:cNvSpPr>
          <p:nvPr>
            <p:ph idx="1"/>
          </p:nvPr>
        </p:nvSpPr>
        <p:spPr/>
        <p:txBody>
          <a:bodyPr/>
          <a:lstStyle/>
          <a:p>
            <a:r>
              <a:rPr lang="fi-FI"/>
              <a:t>Linkki verkkokappaan(Aloittaa session)</a:t>
            </a:r>
          </a:p>
          <a:p>
            <a:r>
              <a:rPr lang="fi-FI"/>
              <a:t>Tietoa verkkokaupasta ja sen tuotteista</a:t>
            </a:r>
          </a:p>
          <a:p>
            <a:r>
              <a:rPr lang="fi-FI"/>
              <a:t>Hieno otsikko(Hero-</a:t>
            </a:r>
            <a:r>
              <a:rPr lang="fi-FI" err="1"/>
              <a:t>banner</a:t>
            </a:r>
            <a:r>
              <a:rPr lang="fi-FI"/>
              <a:t>)</a:t>
            </a:r>
          </a:p>
          <a:p>
            <a:pPr lvl="1"/>
            <a:r>
              <a:rPr lang="fi-FI">
                <a:hlinkClick r:id="rId2"/>
              </a:rPr>
              <a:t>https://fi.pinterest.com/pin/351912466863679/</a:t>
            </a:r>
            <a:endParaRPr lang="fi-FI"/>
          </a:p>
          <a:p>
            <a:pPr lvl="1"/>
            <a:r>
              <a:rPr lang="fi-FI">
                <a:hlinkClick r:id="rId3"/>
              </a:rPr>
              <a:t>https://hype4.academy/tools/glassmorphism-generator</a:t>
            </a:r>
            <a:endParaRPr lang="fi-FI"/>
          </a:p>
          <a:p>
            <a:endParaRPr lang="fi-FI"/>
          </a:p>
        </p:txBody>
      </p:sp>
    </p:spTree>
    <p:extLst>
      <p:ext uri="{BB962C8B-B14F-4D97-AF65-F5344CB8AC3E}">
        <p14:creationId xmlns:p14="http://schemas.microsoft.com/office/powerpoint/2010/main" val="4217339437"/>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Asiakirja" ma:contentTypeID="0x0101000664325A7754B245BF164DA1A38E4B2F" ma:contentTypeVersion="11" ma:contentTypeDescription="Luo uusi asiakirja." ma:contentTypeScope="" ma:versionID="58e202e253eb1f4432c53dd802f58dfc">
  <xsd:schema xmlns:xsd="http://www.w3.org/2001/XMLSchema" xmlns:xs="http://www.w3.org/2001/XMLSchema" xmlns:p="http://schemas.microsoft.com/office/2006/metadata/properties" xmlns:ns3="f57eb10a-4e7c-4a3c-a6fd-380bc6511680" targetNamespace="http://schemas.microsoft.com/office/2006/metadata/properties" ma:root="true" ma:fieldsID="b8a44fd9295cf5b1229d7abc52472b55" ns3:_="">
    <xsd:import namespace="f57eb10a-4e7c-4a3c-a6fd-380bc651168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eb10a-4e7c-4a3c-a6fd-380bc651168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f57eb10a-4e7c-4a3c-a6fd-380bc651168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AEAF56-F5CA-4FB9-AE3D-D1F714609E65}">
  <ds:schemaRefs>
    <ds:schemaRef ds:uri="f57eb10a-4e7c-4a3c-a6fd-380bc65116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8459D6-EBF0-48D1-A9AC-D480CC424D99}">
  <ds:schemaRefs>
    <ds:schemaRef ds:uri="f57eb10a-4e7c-4a3c-a6fd-380bc65116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7828B22-644D-4F96-AD9A-FFC4FDDAA8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Laajakuva</PresentationFormat>
  <Slides>23</Slides>
  <Notes>0</Notes>
  <HiddenSlides>0</HiddenSlides>
  <ScaleCrop>false</ScaleCrop>
  <HeadingPairs>
    <vt:vector size="4" baseType="variant">
      <vt:variant>
        <vt:lpstr>Teema</vt:lpstr>
      </vt:variant>
      <vt:variant>
        <vt:i4>1</vt:i4>
      </vt:variant>
      <vt:variant>
        <vt:lpstr>Dian otsikot</vt:lpstr>
      </vt:variant>
      <vt:variant>
        <vt:i4>23</vt:i4>
      </vt:variant>
    </vt:vector>
  </HeadingPairs>
  <TitlesOfParts>
    <vt:vector size="24" baseType="lpstr">
      <vt:lpstr>ChronicleVTI</vt:lpstr>
      <vt:lpstr>Suunnittelu verkkokauppa</vt:lpstr>
      <vt:lpstr>Roolit</vt:lpstr>
      <vt:lpstr>Aikataulu</vt:lpstr>
      <vt:lpstr>GANTT  taulukko</vt:lpstr>
      <vt:lpstr>Tavoitteet</vt:lpstr>
      <vt:lpstr>Fontit (suunnittelu, voi vaihtaa)</vt:lpstr>
      <vt:lpstr>Väripaletti (suunnittelu, voi vaihtaa)</vt:lpstr>
      <vt:lpstr>Responsiivisuus</vt:lpstr>
      <vt:lpstr>Etusivu</vt:lpstr>
      <vt:lpstr>PowerPoint-esitys</vt:lpstr>
      <vt:lpstr>PowerPoint-esitys</vt:lpstr>
      <vt:lpstr>PowerPoint-esitys</vt:lpstr>
      <vt:lpstr>Verkkokauppa</vt:lpstr>
      <vt:lpstr>Rekisteröityminen/kirjautuminen/asetukset</vt:lpstr>
      <vt:lpstr>Ostoskori</vt:lpstr>
      <vt:lpstr>Maksu</vt:lpstr>
      <vt:lpstr>Työntekijät</vt:lpstr>
      <vt:lpstr>Pakkaajat</vt:lpstr>
      <vt:lpstr>Kuljettajat</vt:lpstr>
      <vt:lpstr>Noutaminen (asiakas)</vt:lpstr>
      <vt:lpstr>Noutaminen (Työntekijä)</vt:lpstr>
      <vt:lpstr>ER-kavio</vt:lpstr>
      <vt:lpstr>User stories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Suunnittelu verkkokauppa</dc:title>
  <dc:creator>ERIK CERRADA PLUMED</dc:creator>
  <cp:revision>2</cp:revision>
  <dcterms:created xsi:type="dcterms:W3CDTF">2025-11-17T07:54:55Z</dcterms:created>
  <dcterms:modified xsi:type="dcterms:W3CDTF">2025-11-18T06:16:15Z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0x0101000664325A7754B245BF164DA1A38E4B2F</vt:lpwstr>
  </property>
</Properties>
</file>